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55"/>
  </p:notesMasterIdLst>
  <p:sldIdLst>
    <p:sldId id="260" r:id="rId2"/>
    <p:sldId id="261" r:id="rId3"/>
    <p:sldId id="278" r:id="rId4"/>
    <p:sldId id="294" r:id="rId5"/>
    <p:sldId id="266" r:id="rId6"/>
    <p:sldId id="279" r:id="rId7"/>
    <p:sldId id="281" r:id="rId8"/>
    <p:sldId id="280" r:id="rId9"/>
    <p:sldId id="282" r:id="rId10"/>
    <p:sldId id="283" r:id="rId11"/>
    <p:sldId id="284" r:id="rId12"/>
    <p:sldId id="291" r:id="rId13"/>
    <p:sldId id="277" r:id="rId14"/>
    <p:sldId id="285" r:id="rId15"/>
    <p:sldId id="287" r:id="rId16"/>
    <p:sldId id="289" r:id="rId17"/>
    <p:sldId id="288" r:id="rId18"/>
    <p:sldId id="293" r:id="rId19"/>
    <p:sldId id="295" r:id="rId20"/>
    <p:sldId id="290" r:id="rId21"/>
    <p:sldId id="292" r:id="rId22"/>
    <p:sldId id="296" r:id="rId23"/>
    <p:sldId id="297" r:id="rId24"/>
    <p:sldId id="298" r:id="rId25"/>
    <p:sldId id="299" r:id="rId26"/>
    <p:sldId id="305" r:id="rId27"/>
    <p:sldId id="306" r:id="rId28"/>
    <p:sldId id="300" r:id="rId29"/>
    <p:sldId id="307" r:id="rId30"/>
    <p:sldId id="301" r:id="rId31"/>
    <p:sldId id="308" r:id="rId32"/>
    <p:sldId id="309" r:id="rId33"/>
    <p:sldId id="302" r:id="rId34"/>
    <p:sldId id="310" r:id="rId35"/>
    <p:sldId id="311" r:id="rId36"/>
    <p:sldId id="303" r:id="rId37"/>
    <p:sldId id="312" r:id="rId38"/>
    <p:sldId id="304" r:id="rId39"/>
    <p:sldId id="313" r:id="rId40"/>
    <p:sldId id="323" r:id="rId41"/>
    <p:sldId id="315" r:id="rId42"/>
    <p:sldId id="318" r:id="rId43"/>
    <p:sldId id="316" r:id="rId44"/>
    <p:sldId id="320" r:id="rId45"/>
    <p:sldId id="321" r:id="rId46"/>
    <p:sldId id="322" r:id="rId47"/>
    <p:sldId id="324" r:id="rId48"/>
    <p:sldId id="325" r:id="rId49"/>
    <p:sldId id="326" r:id="rId50"/>
    <p:sldId id="327" r:id="rId51"/>
    <p:sldId id="328" r:id="rId52"/>
    <p:sldId id="329" r:id="rId53"/>
    <p:sldId id="330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ndy.Tribuzio" initials="C" lastIdx="7" clrIdx="0">
    <p:extLst>
      <p:ext uri="{19B8F6BF-5375-455C-9EA6-DF929625EA0E}">
        <p15:presenceInfo xmlns:p15="http://schemas.microsoft.com/office/powerpoint/2012/main" userId="Cindy.Tribuz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0D1"/>
    <a:srgbClr val="F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2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00B49-6513-467C-A7E7-530B07C77D98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5BA21-56C6-4AB7-83CC-2F1385E1A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6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2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6741F-E35F-4A09-BBCE-C9A2552FE27C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0462B74-C9F4-401F-B8E1-FBD4792E56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83987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7761-34FD-43D0-856A-0CBB1F85F4FE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B7A51-2938-4A7B-A5C7-3F00ABC704F2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96872D-199B-4969-8936-9714E4BE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37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6C7032-3F8D-493D-B124-8FF590E368C8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88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5141975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043911"/>
            <a:ext cx="8272211" cy="1497507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27DADA-62F3-4517-9344-F76D3E61593E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60ECD88C-B2CE-4747-BF15-020C37E38D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70467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45BCAC-898A-4739-BD0E-5F07CEE60A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C493-6A7C-4747-A9A9-6B86E61BECCF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C967C7-6CE4-46B2-804B-B59D271138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D1FA29-4768-4E60-A6D7-D432703E8E04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ECD76F-89E0-4FB1-A1F5-F9C9E494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9640-4CD7-4B76-91F9-916DBAA79C40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BCE72FD7-7235-43F1-835C-35F26640CB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2296"/>
            <a:ext cx="3682084" cy="689514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5262297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B65FE0A-C548-4A1D-AFD1-0DC5F8D52968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B06A6D8-59B6-48EF-97A3-580C26386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5260128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DCC3-4AC0-4F1B-AF13-E47FD002F8FA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5C9C32F3-1DF0-4FA3-BD8A-B66513D842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1523259"/>
            <a:ext cx="7989752" cy="4335538"/>
          </a:xfr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4528-C16A-4390-AD8A-02B8D479B279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E3E1CD5-CFCA-42EE-9113-0B154D972C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8F43A-E827-4977-A0E1-A59D07237096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554E60-40A6-46E8-BD15-27BDC40B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675727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675727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8"/>
            <a:ext cx="99610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A94F341-51D5-463C-86D7-9134C7C726F3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5951812"/>
            <a:ext cx="5922209" cy="365125"/>
          </a:xfrm>
        </p:spPr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5956138"/>
            <a:ext cx="87314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91A95823-A39A-4BD7-9037-1A11F07304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2928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616271"/>
            <a:ext cx="7989752" cy="433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69A8-0E2C-4FED-86A2-A31BE67B2534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4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565058"/>
            <a:ext cx="8238707" cy="8357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8EB8335-4CA4-43BA-BFB4-DF8A835FE31C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18C50BD2-D693-4B76-839B-C2E20D3C1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674728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3899527" cy="43377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1523259"/>
            <a:ext cx="3907662" cy="433779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E68-CB2F-4675-AE67-6D97AD52D6F1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D1BBA3-9CE9-49A9-85F2-D4CC59C4D783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83AA0A-6A4C-496D-8AAE-B2357AD9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504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539745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220243"/>
            <a:ext cx="3899527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1539745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220243"/>
            <a:ext cx="3907662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21B6-B3E5-4267-961C-B1BE6A8AEBAC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29D9E-8ECB-48A5-9D5C-5B27EB79AB20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345CE4-7F4F-45F5-80A4-11AF1625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39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1A779-844A-457B-9F9F-E4C57679BCA3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A5B7A0-A98C-4DF5-B8D3-01AD938FA37E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FDDBEB-657F-41D9-AAD9-C0B4F145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72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782E-3C24-46F0-98C6-074C9C813BEC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3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B3857D7-AE7C-42BA-AB29-8DBEF5865CBA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1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007D1-51D0-40C0-9D0A-CB9B7F54B756}" type="datetime9">
              <a:rPr lang="en-US" smtClean="0"/>
              <a:t>11/13/2022 7:25:23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1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046F256-8629-4D78-8793-7D1DB7970223}" type="datetime9">
              <a:rPr lang="en-US" smtClean="0"/>
              <a:t>11/13/2022 7:25:22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476" y="5873741"/>
            <a:ext cx="486789" cy="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0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1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46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C5C-F7DD-4A71-9EF6-384815637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Goa pacific cod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1154E-7A69-49EA-A13E-915E0B1A3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5969334" cy="59032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Pete </a:t>
            </a:r>
            <a:r>
              <a:rPr lang="en-US" dirty="0" err="1" smtClean="0"/>
              <a:t>hulson</a:t>
            </a:r>
            <a:r>
              <a:rPr lang="en-US" dirty="0" smtClean="0"/>
              <a:t>, </a:t>
            </a:r>
            <a:r>
              <a:rPr lang="en-US" dirty="0" err="1" smtClean="0"/>
              <a:t>steve</a:t>
            </a:r>
            <a:r>
              <a:rPr lang="en-US" dirty="0" smtClean="0"/>
              <a:t> </a:t>
            </a:r>
            <a:r>
              <a:rPr lang="en-US" dirty="0" err="1" smtClean="0"/>
              <a:t>barbeaux</a:t>
            </a:r>
            <a:r>
              <a:rPr lang="en-US" dirty="0" smtClean="0"/>
              <a:t>, </a:t>
            </a:r>
            <a:r>
              <a:rPr lang="en-US" dirty="0" err="1" smtClean="0"/>
              <a:t>bridget</a:t>
            </a:r>
            <a:r>
              <a:rPr lang="en-US" dirty="0" smtClean="0"/>
              <a:t> </a:t>
            </a:r>
            <a:r>
              <a:rPr lang="en-US" dirty="0" err="1" smtClean="0"/>
              <a:t>ferriss</a:t>
            </a:r>
            <a:r>
              <a:rPr lang="en-US" dirty="0" smtClean="0"/>
              <a:t>, Susanne </a:t>
            </a:r>
            <a:r>
              <a:rPr lang="en-US" dirty="0" err="1" smtClean="0"/>
              <a:t>mcdermott</a:t>
            </a:r>
            <a:r>
              <a:rPr lang="en-US" dirty="0" smtClean="0"/>
              <a:t>, and Ingrid spies – </a:t>
            </a:r>
            <a:r>
              <a:rPr lang="en-US" dirty="0" err="1" smtClean="0"/>
              <a:t>november</a:t>
            </a:r>
            <a:r>
              <a:rPr lang="en-US" dirty="0" smtClean="0"/>
              <a:t> 2022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192" y="3085765"/>
            <a:ext cx="8231271" cy="329899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4212" y="1273241"/>
            <a:ext cx="2333181" cy="205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9886" y="185925"/>
            <a:ext cx="2620916" cy="2806515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-111726"/>
            <a:ext cx="4151667" cy="27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15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:\AA - PH Stuff\2022 Assmnts\PCod\goa_pcod\plots\other\Mean_dep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9" y="1500274"/>
            <a:ext cx="4259670" cy="43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147" y="5694948"/>
            <a:ext cx="8224253" cy="1122948"/>
          </a:xfrm>
        </p:spPr>
        <p:txBody>
          <a:bodyPr>
            <a:normAutofit/>
          </a:bodyPr>
          <a:lstStyle/>
          <a:p>
            <a:r>
              <a:rPr lang="en-US" dirty="0" smtClean="0"/>
              <a:t>In general, moving deeper</a:t>
            </a:r>
          </a:p>
          <a:p>
            <a:r>
              <a:rPr lang="en-US" dirty="0" smtClean="0"/>
              <a:t>Pot length driven by CG samples, may be some catch left in WG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comps</a:t>
            </a:r>
            <a:endParaRPr lang="en-US" dirty="0"/>
          </a:p>
        </p:txBody>
      </p:sp>
      <p:pic>
        <p:nvPicPr>
          <p:cNvPr id="17" name="Picture 16" descr="C:\AA - PH Stuff\2022 Assmnts\PCod\goa_pcod\plots\other\Mean_le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83" y="1500274"/>
            <a:ext cx="4112617" cy="4393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92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AA - PH Stuff\2022 Assmnts\PCod\goa_pcod\plots\nonSS\Cond_WGO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447" y="1775325"/>
            <a:ext cx="3533942" cy="38935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147" y="5694948"/>
            <a:ext cx="8224253" cy="1122948"/>
          </a:xfrm>
        </p:spPr>
        <p:txBody>
          <a:bodyPr>
            <a:normAutofit/>
          </a:bodyPr>
          <a:lstStyle/>
          <a:p>
            <a:r>
              <a:rPr lang="en-US" dirty="0" err="1" smtClean="0"/>
              <a:t>Avg</a:t>
            </a:r>
            <a:r>
              <a:rPr lang="en-US" dirty="0" smtClean="0"/>
              <a:t> in WG, below </a:t>
            </a:r>
            <a:r>
              <a:rPr lang="en-US" dirty="0" err="1" smtClean="0"/>
              <a:t>avg</a:t>
            </a:r>
            <a:r>
              <a:rPr lang="en-US" dirty="0" smtClean="0"/>
              <a:t> in CG Longline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condition</a:t>
            </a:r>
            <a:endParaRPr lang="en-US" dirty="0"/>
          </a:p>
        </p:txBody>
      </p:sp>
      <p:pic>
        <p:nvPicPr>
          <p:cNvPr id="7" name="Picture 6" descr="C:\AA - PH Stuff\2022 Assmnts\PCod\goa_pcod\plots\nonSS\Cond_CGOA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01" y="1775325"/>
            <a:ext cx="3333082" cy="3893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8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0147" y="5694948"/>
            <a:ext cx="8224253" cy="1122948"/>
          </a:xfrm>
        </p:spPr>
        <p:txBody>
          <a:bodyPr>
            <a:normAutofit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Pcod</a:t>
            </a:r>
            <a:r>
              <a:rPr lang="en-US" dirty="0" smtClean="0"/>
              <a:t> in pelagic trawls</a:t>
            </a:r>
          </a:p>
          <a:p>
            <a:r>
              <a:rPr lang="en-US" dirty="0" smtClean="0"/>
              <a:t>SWF bycatch on increasing trend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unintentional catch</a:t>
            </a:r>
            <a:endParaRPr lang="en-US" dirty="0"/>
          </a:p>
        </p:txBody>
      </p:sp>
      <p:pic>
        <p:nvPicPr>
          <p:cNvPr id="9" name="Picture 8" descr="C:\AA - PH Stuff\2022 Assmnts\PCod\goa_pcod\plots\nonSS\poll_bycatch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721852"/>
            <a:ext cx="3923632" cy="408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AA - PH Stuff\2022 Assmnts\PCod\goa_pcod\plots\nonSS\swf_bycatch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38" y="2802021"/>
            <a:ext cx="4356768" cy="223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2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380147" y="182586"/>
            <a:ext cx="536712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Fitted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No new bottom trawl survey</a:t>
            </a:r>
          </a:p>
          <a:p>
            <a:r>
              <a:rPr lang="en-US" dirty="0" smtClean="0"/>
              <a:t>Longline survey RPN decreased by 24%</a:t>
            </a:r>
          </a:p>
        </p:txBody>
      </p:sp>
      <p:pic>
        <p:nvPicPr>
          <p:cNvPr id="8" name="Picture 7" descr="C:\AA - PH Stuff\2022 Assmnts\PCod\goa_pcod\plots\nonSS\fitted_indic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664"/>
            <a:ext cx="4704680" cy="498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45" y="1629210"/>
            <a:ext cx="3400992" cy="1542981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3732" r="6058" b="16218"/>
          <a:stretch/>
        </p:blipFill>
        <p:spPr>
          <a:xfrm>
            <a:off x="4425695" y="3591401"/>
            <a:ext cx="3035809" cy="21396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791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380147" y="171891"/>
            <a:ext cx="536712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Fitted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Trawl survey mean length variable</a:t>
            </a:r>
          </a:p>
          <a:p>
            <a:r>
              <a:rPr lang="en-US" dirty="0" smtClean="0"/>
              <a:t>Longline survey mean length increasing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:\WORKING_FOLDER\2021 Stock Assessments\2021 Pacific cod\Models\Model19.1_tuned\plots\comp_lendat_data_weighting_TA1.8_Srv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3" y="1539564"/>
            <a:ext cx="3732463" cy="34553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C:\AA - PH Stuff\2022 Assmnts\PCod\goa_pcod\plots\assessment\comp_lendat_data_weighting_TA1.8_LLSrv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189" y="3407460"/>
            <a:ext cx="3636212" cy="3455392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29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</a:t>
            </a:r>
            <a:r>
              <a:rPr lang="en-US" dirty="0" err="1" smtClean="0"/>
              <a:t>Env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Bottom temperature above mean in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C:\AA - PH Stuff\2022 Assmnts\PCod\goa_pcod\plots\other\Env_indx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4" y="1113527"/>
            <a:ext cx="4954335" cy="50208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1221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</a:t>
            </a:r>
            <a:r>
              <a:rPr lang="en-US" dirty="0" err="1" smtClean="0"/>
              <a:t>Env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err="1" smtClean="0"/>
              <a:t>Avg</a:t>
            </a:r>
            <a:r>
              <a:rPr lang="en-US" dirty="0" smtClean="0"/>
              <a:t> to above </a:t>
            </a:r>
            <a:r>
              <a:rPr lang="en-US" dirty="0" err="1" smtClean="0"/>
              <a:t>avg</a:t>
            </a:r>
            <a:r>
              <a:rPr lang="en-US" dirty="0" smtClean="0"/>
              <a:t> sea surface temperature</a:t>
            </a:r>
          </a:p>
          <a:p>
            <a:r>
              <a:rPr lang="en-US" dirty="0" smtClean="0"/>
              <a:t>No marine heat wave days during winter/spawning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75" y="1486568"/>
            <a:ext cx="6395085" cy="5047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762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monitored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Both IPHC and ADF&amp;G on increasing trend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:\AA - PH Stuff\2022 Assmnts\PCod\goa_pcod\plots\other\nonfitted_indic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" y="1486568"/>
            <a:ext cx="5378116" cy="530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8314" y="3701293"/>
            <a:ext cx="2861773" cy="19036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390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monitored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IPHC – adult </a:t>
            </a:r>
            <a:r>
              <a:rPr lang="en-US" dirty="0" err="1" smtClean="0"/>
              <a:t>pop’n</a:t>
            </a:r>
            <a:endParaRPr lang="en-US" dirty="0" smtClean="0"/>
          </a:p>
          <a:p>
            <a:r>
              <a:rPr lang="en-US" dirty="0" smtClean="0"/>
              <a:t>ADF&amp;G – picking up 2020 year class (particularly around Kodiak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1" y="1769978"/>
            <a:ext cx="4463710" cy="2550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11" y="4092714"/>
            <a:ext cx="4488782" cy="2565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993" y="4061527"/>
            <a:ext cx="2574616" cy="25746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905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monitored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Similarities in most recent length comps by survey gear types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7" y="1560917"/>
            <a:ext cx="4990113" cy="28514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7" y="3981090"/>
            <a:ext cx="4990113" cy="285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7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9874" y="609600"/>
            <a:ext cx="8229600" cy="818147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stretch>
              <a:fillRect t="-37000" b="-2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 smtClean="0"/>
              <a:t>GOA Pacific cod: Tier 3b</a:t>
            </a:r>
          </a:p>
          <a:p>
            <a:r>
              <a:rPr lang="en-US" sz="2100" dirty="0" smtClean="0"/>
              <a:t>2023 projected spawning biomass to be at </a:t>
            </a:r>
            <a:r>
              <a:rPr lang="en-US" sz="2100" i="1" dirty="0" smtClean="0"/>
              <a:t>B</a:t>
            </a:r>
            <a:r>
              <a:rPr lang="en-US" sz="2100" i="1" baseline="-25000" dirty="0" smtClean="0"/>
              <a:t>25.5%</a:t>
            </a:r>
            <a:endParaRPr lang="en-US" sz="2100" dirty="0" smtClean="0"/>
          </a:p>
          <a:p>
            <a:r>
              <a:rPr lang="en-US" sz="2100" dirty="0" smtClean="0"/>
              <a:t>No changes to model. Updated data since 2022, main change: added state catch from 1997 – 2002</a:t>
            </a:r>
          </a:p>
          <a:p>
            <a:r>
              <a:rPr lang="en-US" sz="2100" dirty="0" smtClean="0"/>
              <a:t>PT/SSC comments not addressed this year</a:t>
            </a:r>
          </a:p>
          <a:p>
            <a:endParaRPr lang="en-US" sz="2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:\AA - PH Stuff\2022 Assmnts\PCod\goa_pcod\plots\other\age0_index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30" y="1033368"/>
            <a:ext cx="5943600" cy="33959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monitored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Increased 2022 year class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6" t="12045" r="25661" b="7491"/>
          <a:stretch/>
        </p:blipFill>
        <p:spPr bwMode="auto">
          <a:xfrm>
            <a:off x="3472884" y="4460875"/>
            <a:ext cx="2881302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228" y="4381227"/>
            <a:ext cx="1836738" cy="137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54" y="5191711"/>
            <a:ext cx="1520825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99" y="5476055"/>
            <a:ext cx="1616075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50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25700" y="609600"/>
            <a:ext cx="2047732" cy="5796547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185527" y="49773"/>
            <a:ext cx="669758" cy="1789412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1095955" y="499336"/>
            <a:ext cx="4153548" cy="5183073"/>
          </a:xfrm>
        </p:spPr>
        <p:txBody>
          <a:bodyPr>
            <a:normAutofit/>
          </a:bodyPr>
          <a:lstStyle/>
          <a:p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Mean length increasing in most comp data</a:t>
            </a:r>
          </a:p>
          <a:p>
            <a:pPr lvl="2"/>
            <a:r>
              <a:rPr lang="en-US" dirty="0" smtClean="0"/>
              <a:t>Fishery trending towards deeper water</a:t>
            </a:r>
          </a:p>
          <a:p>
            <a:pPr lvl="2"/>
            <a:r>
              <a:rPr lang="en-US" dirty="0" smtClean="0"/>
              <a:t>No small fish in length comps</a:t>
            </a:r>
          </a:p>
          <a:p>
            <a:pPr lvl="1"/>
            <a:r>
              <a:rPr lang="en-US" dirty="0" smtClean="0"/>
              <a:t>Increasing/positive </a:t>
            </a:r>
            <a:r>
              <a:rPr lang="en-US" dirty="0" smtClean="0"/>
              <a:t>trends</a:t>
            </a:r>
          </a:p>
          <a:p>
            <a:pPr lvl="2"/>
            <a:r>
              <a:rPr lang="en-US" dirty="0" smtClean="0"/>
              <a:t>IPHC, ADF&amp;G, SWF bycatch all indicate increasing trends and see different aspects of </a:t>
            </a:r>
            <a:r>
              <a:rPr lang="en-US" dirty="0" err="1" smtClean="0"/>
              <a:t>pop’n</a:t>
            </a:r>
            <a:endParaRPr lang="en-US" dirty="0" smtClean="0"/>
          </a:p>
          <a:p>
            <a:pPr lvl="2"/>
            <a:r>
              <a:rPr lang="en-US" dirty="0" smtClean="0"/>
              <a:t>4 of 6 most recent years in age-0 survey larger year classes, or, not 0</a:t>
            </a:r>
          </a:p>
          <a:p>
            <a:pPr lvl="2"/>
            <a:r>
              <a:rPr lang="en-US" dirty="0" smtClean="0"/>
              <a:t>Last 3 years don’t have a lot of marine heat wave days</a:t>
            </a:r>
          </a:p>
          <a:p>
            <a:pPr lvl="1"/>
            <a:r>
              <a:rPr lang="en-US" dirty="0" smtClean="0"/>
              <a:t>Longline survey RPNs decreased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4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4857" y="604252"/>
            <a:ext cx="2028575" cy="58051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317927" y="-68817"/>
            <a:ext cx="682436" cy="2028575"/>
          </a:xfrm>
        </p:spPr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535850" y="1158804"/>
            <a:ext cx="5922209" cy="5183073"/>
          </a:xfrm>
        </p:spPr>
        <p:txBody>
          <a:bodyPr>
            <a:normAutofit/>
          </a:bodyPr>
          <a:lstStyle/>
          <a:p>
            <a:r>
              <a:rPr lang="en-US" dirty="0" smtClean="0"/>
              <a:t>Data fits</a:t>
            </a:r>
            <a:endParaRPr lang="en-US" dirty="0" smtClean="0"/>
          </a:p>
          <a:p>
            <a:pPr lvl="1"/>
            <a:r>
              <a:rPr lang="en-US" dirty="0" err="1" smtClean="0"/>
              <a:t>Pop’n</a:t>
            </a:r>
            <a:r>
              <a:rPr lang="en-US" dirty="0" smtClean="0"/>
              <a:t> Indices</a:t>
            </a:r>
            <a:endParaRPr lang="en-US" dirty="0" smtClean="0"/>
          </a:p>
          <a:p>
            <a:pPr lvl="1"/>
            <a:r>
              <a:rPr lang="en-US" dirty="0" smtClean="0"/>
              <a:t>Length comps</a:t>
            </a:r>
          </a:p>
          <a:p>
            <a:pPr lvl="1"/>
            <a:r>
              <a:rPr lang="en-US" dirty="0" smtClean="0"/>
              <a:t>Conditional Age @ Length</a:t>
            </a:r>
          </a:p>
          <a:p>
            <a:pPr lvl="1"/>
            <a:r>
              <a:rPr lang="en-US" dirty="0" smtClean="0"/>
              <a:t>Data diagnostics</a:t>
            </a:r>
          </a:p>
          <a:p>
            <a:r>
              <a:rPr lang="en-US" dirty="0" smtClean="0"/>
              <a:t>Model estimates</a:t>
            </a:r>
          </a:p>
          <a:p>
            <a:pPr lvl="1"/>
            <a:r>
              <a:rPr lang="en-US" dirty="0" smtClean="0"/>
              <a:t>Parameter estimates</a:t>
            </a:r>
          </a:p>
          <a:p>
            <a:pPr lvl="1"/>
            <a:r>
              <a:rPr lang="en-US" dirty="0" smtClean="0"/>
              <a:t>Time series results</a:t>
            </a:r>
          </a:p>
          <a:p>
            <a:pPr lvl="1"/>
            <a:r>
              <a:rPr lang="en-US" dirty="0" smtClean="0"/>
              <a:t>Retrospective diagnostics</a:t>
            </a:r>
          </a:p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3536625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data fits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2892024" cy="3746514"/>
          </a:xfrm>
        </p:spPr>
        <p:txBody>
          <a:bodyPr>
            <a:normAutofit/>
          </a:bodyPr>
          <a:lstStyle/>
          <a:p>
            <a:r>
              <a:rPr lang="en-US" dirty="0" smtClean="0"/>
              <a:t>Continuing to fit 2021trawl survey precisely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Expecting larger RPN from longline survey in 4 of last 5 years</a:t>
            </a: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243532" y="690113"/>
            <a:ext cx="5530969" cy="4364486"/>
            <a:chOff x="2830902" y="419279"/>
            <a:chExt cx="5943600" cy="5912030"/>
          </a:xfrm>
        </p:grpSpPr>
        <p:pic>
          <p:nvPicPr>
            <p:cNvPr id="10" name="Picture 9" descr="C:\AA - PH Stuff\2022 Assmnts\PCod\goa_pcod\plots\r4ss\index2_cpuefit_Srv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31" b="10590"/>
            <a:stretch/>
          </p:blipFill>
          <p:spPr bwMode="auto">
            <a:xfrm>
              <a:off x="2830902" y="419279"/>
              <a:ext cx="5943600" cy="27241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 descr="C:\AA - PH Stuff\2022 Assmnts\PCod\goa_pcod\plots\r4ss\index2_cpuefit_LLSrv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1"/>
            <a:stretch/>
          </p:blipFill>
          <p:spPr bwMode="auto">
            <a:xfrm>
              <a:off x="2830902" y="3080109"/>
              <a:ext cx="5943600" cy="3251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6781800" y="3302478"/>
              <a:ext cx="1992702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longline survey RPNs</a:t>
              </a: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3508075" y="561674"/>
              <a:ext cx="2952990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bottom trawl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survey 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numbers</a:t>
              </a:r>
              <a:endPara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9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3536625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data fits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80" y="903888"/>
            <a:ext cx="2892024" cy="3746514"/>
          </a:xfrm>
        </p:spPr>
        <p:txBody>
          <a:bodyPr>
            <a:normAutofit/>
          </a:bodyPr>
          <a:lstStyle/>
          <a:p>
            <a:r>
              <a:rPr lang="en-US" dirty="0" smtClean="0"/>
              <a:t>Model retrospective ‘fit’ to biomass variable across assessments</a:t>
            </a:r>
          </a:p>
          <a:p>
            <a:r>
              <a:rPr lang="en-US" dirty="0" smtClean="0"/>
              <a:t>Slight downward turn in 2022 assessment</a:t>
            </a:r>
            <a:endParaRPr lang="en-US" dirty="0" smtClean="0"/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952" y="737858"/>
            <a:ext cx="5872480" cy="4260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033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5804" y="1515763"/>
            <a:ext cx="1878297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bottom trawl survey length comps</a:t>
            </a: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"/>
          <a:stretch/>
        </p:blipFill>
        <p:spPr bwMode="auto">
          <a:xfrm>
            <a:off x="187450" y="621101"/>
            <a:ext cx="6998354" cy="5857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62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7834" y="1515763"/>
            <a:ext cx="2456267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bottom trawl survey conditional age-at-length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5" y="748737"/>
            <a:ext cx="5986780" cy="56883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83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4536" y="2421536"/>
            <a:ext cx="2456267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bottom trawl survey selectivity</a:t>
            </a: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885"/>
            <a:ext cx="5944235" cy="579183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6402" r="23792" b="13535"/>
          <a:stretch/>
        </p:blipFill>
        <p:spPr>
          <a:xfrm>
            <a:off x="5679362" y="903287"/>
            <a:ext cx="3091441" cy="251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0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3382" y="1489885"/>
            <a:ext cx="2890838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longline survey length comps</a:t>
            </a:r>
            <a:endParaRPr lang="en-US" dirty="0" smtClean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4" y="708590"/>
            <a:ext cx="5736567" cy="61494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3032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3382" y="1489885"/>
            <a:ext cx="2890838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longline survey catchability and selectivity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7" y="548005"/>
            <a:ext cx="5944235" cy="6309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129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625700" y="609600"/>
            <a:ext cx="2047732" cy="5796547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185527" y="49773"/>
            <a:ext cx="669758" cy="1789412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1095955" y="499336"/>
            <a:ext cx="4153548" cy="51830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Catch/Fishery</a:t>
            </a:r>
          </a:p>
          <a:p>
            <a:pPr lvl="1"/>
            <a:r>
              <a:rPr lang="en-US" dirty="0" smtClean="0"/>
              <a:t>Surveys</a:t>
            </a:r>
          </a:p>
          <a:p>
            <a:pPr lvl="1"/>
            <a:r>
              <a:rPr lang="en-US" dirty="0" smtClean="0"/>
              <a:t>Other</a:t>
            </a:r>
            <a:endParaRPr lang="en-US" dirty="0"/>
          </a:p>
          <a:p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Model fits</a:t>
            </a:r>
          </a:p>
          <a:p>
            <a:pPr lvl="1"/>
            <a:r>
              <a:rPr lang="en-US" dirty="0" smtClean="0"/>
              <a:t>Parameters/estimates</a:t>
            </a:r>
          </a:p>
          <a:p>
            <a:pPr lvl="1"/>
            <a:r>
              <a:rPr lang="en-US" dirty="0" smtClean="0"/>
              <a:t>Derived quantities</a:t>
            </a:r>
            <a:endParaRPr lang="en-US" dirty="0"/>
          </a:p>
          <a:p>
            <a:r>
              <a:rPr lang="en-US" dirty="0" smtClean="0"/>
              <a:t>Recommendations</a:t>
            </a:r>
          </a:p>
          <a:p>
            <a:pPr lvl="1"/>
            <a:r>
              <a:rPr lang="en-US" dirty="0" smtClean="0"/>
              <a:t>Risk table</a:t>
            </a:r>
          </a:p>
          <a:p>
            <a:pPr lvl="1"/>
            <a:r>
              <a:rPr lang="en-US" dirty="0" smtClean="0"/>
              <a:t>ABC/OFL (and apportionment)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Trawl fishery length comps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395"/>
            <a:ext cx="6627495" cy="6083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493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Trawl fishery conditional age-at-length</a:t>
            </a: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4" y="576232"/>
            <a:ext cx="6437630" cy="6102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47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44235" y="264582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Trawl fishery selectivity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029"/>
            <a:ext cx="5944235" cy="579755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16232" r="23431" b="13226"/>
          <a:stretch/>
        </p:blipFill>
        <p:spPr>
          <a:xfrm>
            <a:off x="5796951" y="864321"/>
            <a:ext cx="3079630" cy="24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Longline fishery length comps</a:t>
            </a: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596"/>
            <a:ext cx="6547449" cy="6271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737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4483" y="1489885"/>
            <a:ext cx="2269736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Longline fishery conditional age-at-length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5337"/>
            <a:ext cx="6754483" cy="61236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29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0524" y="2714836"/>
            <a:ext cx="2269736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Longline fishery selectivity</a:t>
            </a: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92"/>
            <a:ext cx="5944235" cy="579183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17571" r="22860" b="14977"/>
          <a:stretch/>
        </p:blipFill>
        <p:spPr>
          <a:xfrm>
            <a:off x="5753818" y="810883"/>
            <a:ext cx="3390182" cy="262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Pot fishery length comps</a:t>
            </a:r>
            <a:endParaRPr lang="en-US" dirty="0" smtClean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0" y="664234"/>
            <a:ext cx="5572666" cy="6193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9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Pot fishery condition age-at-length</a:t>
            </a: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1365"/>
            <a:ext cx="6687820" cy="60966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47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6943" y="2826980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Pot fishery selectivity</a:t>
            </a: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7774"/>
            <a:ext cx="5944235" cy="576707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5" t="16628" r="21843" b="14033"/>
          <a:stretch/>
        </p:blipFill>
        <p:spPr>
          <a:xfrm>
            <a:off x="5779698" y="907774"/>
            <a:ext cx="3295291" cy="25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5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5101" y="560566"/>
            <a:ext cx="8339337" cy="1449389"/>
          </a:xfrm>
        </p:spPr>
        <p:txBody>
          <a:bodyPr>
            <a:normAutofit/>
          </a:bodyPr>
          <a:lstStyle/>
          <a:p>
            <a:r>
              <a:rPr lang="en-US" dirty="0" smtClean="0"/>
              <a:t>Model diagnostics: </a:t>
            </a:r>
          </a:p>
          <a:p>
            <a:pPr lvl="1"/>
            <a:r>
              <a:rPr lang="en-US" dirty="0" smtClean="0"/>
              <a:t>Leave-one-out: 2022 influential, w/in that LL survey index on biomass, Trawl length comp on mortalities</a:t>
            </a:r>
          </a:p>
          <a:p>
            <a:pPr lvl="1"/>
            <a:r>
              <a:rPr lang="en-US" dirty="0" smtClean="0"/>
              <a:t>Jitter: (CV </a:t>
            </a:r>
            <a:r>
              <a:rPr lang="en-US" dirty="0"/>
              <a:t>of 0.05 and 50 </a:t>
            </a:r>
            <a:r>
              <a:rPr lang="en-US" dirty="0" smtClean="0"/>
              <a:t>runs) 45 </a:t>
            </a:r>
            <a:r>
              <a:rPr lang="en-US" dirty="0"/>
              <a:t>of the 50 </a:t>
            </a:r>
            <a:r>
              <a:rPr lang="en-US" dirty="0" smtClean="0"/>
              <a:t>converged; </a:t>
            </a:r>
            <a:r>
              <a:rPr lang="en-US" dirty="0"/>
              <a:t>78% </a:t>
            </a:r>
            <a:r>
              <a:rPr lang="en-US" dirty="0" smtClean="0"/>
              <a:t>at MLE</a:t>
            </a:r>
            <a:endParaRPr lang="en-US" dirty="0" smtClean="0"/>
          </a:p>
        </p:txBody>
      </p:sp>
      <p:pic>
        <p:nvPicPr>
          <p:cNvPr id="6" name="Picture 5" descr="C:\AA - PH Stuff\2022 Assmnts\PCod\goa_pcod\plots\other\LO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01" y="2113472"/>
            <a:ext cx="4011283" cy="39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AA - PH Stuff\2022 Assmnts\PCod\goa_pcod\plots\other\LOO_add_dat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384" y="2113472"/>
            <a:ext cx="4549231" cy="45633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595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C:\AA - PH Stuff\2022 Assmnts\PCod\goa_pcod\plots\r4ss\data_plot2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3" t="9553" r="6054"/>
          <a:stretch/>
        </p:blipFill>
        <p:spPr bwMode="auto">
          <a:xfrm>
            <a:off x="3963091" y="1451476"/>
            <a:ext cx="4197683" cy="45003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92" y="1201392"/>
            <a:ext cx="6420226" cy="4204800"/>
          </a:xfrm>
        </p:spPr>
        <p:txBody>
          <a:bodyPr>
            <a:normAutofit/>
          </a:bodyPr>
          <a:lstStyle/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Catch/Fishery</a:t>
            </a:r>
          </a:p>
          <a:p>
            <a:pPr lvl="1"/>
            <a:r>
              <a:rPr lang="en-US" dirty="0" smtClean="0"/>
              <a:t>Surveys</a:t>
            </a:r>
          </a:p>
          <a:p>
            <a:pPr lvl="1"/>
            <a:r>
              <a:rPr lang="en-US" dirty="0" smtClean="0"/>
              <a:t>Other</a:t>
            </a:r>
            <a:endParaRPr lang="en-US" dirty="0"/>
          </a:p>
          <a:p>
            <a:pPr lvl="1"/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71" y="1020614"/>
            <a:ext cx="3249752" cy="5452045"/>
          </a:xfrm>
        </p:spPr>
        <p:txBody>
          <a:bodyPr>
            <a:normAutofit/>
          </a:bodyPr>
          <a:lstStyle/>
          <a:p>
            <a:r>
              <a:rPr lang="en-US" dirty="0"/>
              <a:t>Below average recruitment since 2014 (following a stanza of above </a:t>
            </a:r>
            <a:r>
              <a:rPr lang="en-US" dirty="0" err="1"/>
              <a:t>avg</a:t>
            </a:r>
            <a:r>
              <a:rPr lang="en-US" dirty="0"/>
              <a:t> recruitment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Recruitment decreased across the board in the 2022 assessment compared to 2021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C:\AA - PH Stuff\2022 Assmnts\PCod\goa_pcod\plots\r4ss\recdevs2_withbars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b="11784"/>
          <a:stretch/>
        </p:blipFill>
        <p:spPr bwMode="auto">
          <a:xfrm>
            <a:off x="3200400" y="569343"/>
            <a:ext cx="5943600" cy="2665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423" y="3293208"/>
            <a:ext cx="5564038" cy="31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parameter estimates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80" y="867495"/>
            <a:ext cx="2564220" cy="3746514"/>
          </a:xfrm>
        </p:spPr>
        <p:txBody>
          <a:bodyPr>
            <a:normAutofit/>
          </a:bodyPr>
          <a:lstStyle/>
          <a:p>
            <a:r>
              <a:rPr lang="en-US" dirty="0" smtClean="0"/>
              <a:t>M decreased in 2022 assessment compared to 2021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106"/>
            <a:ext cx="666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7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parameter estimates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2892024" cy="3746514"/>
          </a:xfrm>
        </p:spPr>
        <p:txBody>
          <a:bodyPr>
            <a:normAutofit/>
          </a:bodyPr>
          <a:lstStyle/>
          <a:p>
            <a:r>
              <a:rPr lang="en-US" dirty="0" smtClean="0"/>
              <a:t>F increased in 2022 for all fleets, Pot fleet continues to be primary source of mortality</a:t>
            </a: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87"/>
          <a:stretch/>
        </p:blipFill>
        <p:spPr bwMode="auto">
          <a:xfrm>
            <a:off x="3795623" y="596237"/>
            <a:ext cx="5348378" cy="4389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836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time series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03" y="834876"/>
            <a:ext cx="3677027" cy="4522127"/>
          </a:xfrm>
        </p:spPr>
        <p:txBody>
          <a:bodyPr>
            <a:normAutofit/>
          </a:bodyPr>
          <a:lstStyle/>
          <a:p>
            <a:r>
              <a:rPr lang="en-US" dirty="0" smtClean="0"/>
              <a:t>SSB skipping along </a:t>
            </a:r>
            <a:r>
              <a:rPr lang="en-US" i="1" dirty="0" smtClean="0"/>
              <a:t>B</a:t>
            </a:r>
            <a:r>
              <a:rPr lang="en-US" i="1" baseline="-25000" dirty="0" smtClean="0"/>
              <a:t>20%</a:t>
            </a:r>
            <a:r>
              <a:rPr lang="en-US" i="1" dirty="0" smtClean="0"/>
              <a:t>, </a:t>
            </a:r>
            <a:r>
              <a:rPr lang="en-US" dirty="0" smtClean="0"/>
              <a:t>projected to increase after 2024</a:t>
            </a:r>
          </a:p>
          <a:p>
            <a:endParaRPr lang="en-US" dirty="0"/>
          </a:p>
          <a:p>
            <a:r>
              <a:rPr lang="en-US" dirty="0" smtClean="0"/>
              <a:t>Low recent recruitment estimates with precision, projected average recruitment larger than recent recruitments</a:t>
            </a:r>
            <a:endParaRPr lang="en-US" dirty="0" smtClean="0"/>
          </a:p>
        </p:txBody>
      </p:sp>
      <p:pic>
        <p:nvPicPr>
          <p:cNvPr id="7" name="Picture 6" descr="C:\AA - PH Stuff\2022 Assmnts\PCod\goa_pcod\plots\other\SSB_Rec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58" y="551949"/>
            <a:ext cx="5149970" cy="4580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2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"/>
          <a:stretch/>
        </p:blipFill>
        <p:spPr bwMode="auto">
          <a:xfrm>
            <a:off x="132496" y="1570007"/>
            <a:ext cx="5193353" cy="350292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retrospectives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11" y="3154789"/>
            <a:ext cx="3677027" cy="1730837"/>
          </a:xfrm>
        </p:spPr>
        <p:txBody>
          <a:bodyPr>
            <a:normAutofit/>
          </a:bodyPr>
          <a:lstStyle/>
          <a:p>
            <a:r>
              <a:rPr lang="en-US" dirty="0" smtClean="0"/>
              <a:t>Low recent SSB retrospective pattern in both model and data</a:t>
            </a:r>
            <a:endParaRPr lang="en-US" dirty="0" smtClean="0"/>
          </a:p>
        </p:txBody>
      </p:sp>
      <p:pic>
        <p:nvPicPr>
          <p:cNvPr id="8" name="Picture 7" descr="C:\AA - PH Stuff\2022 Assmnts\PCod\goa_pcod\plots\other\retro_SSB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5"/>
          <a:stretch/>
        </p:blipFill>
        <p:spPr bwMode="auto">
          <a:xfrm>
            <a:off x="3994030" y="585906"/>
            <a:ext cx="5149970" cy="2381581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5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retrospectives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4539"/>
            <a:ext cx="3091981" cy="4304581"/>
          </a:xfrm>
        </p:spPr>
        <p:txBody>
          <a:bodyPr>
            <a:normAutofit/>
          </a:bodyPr>
          <a:lstStyle/>
          <a:p>
            <a:r>
              <a:rPr lang="en-US" dirty="0" smtClean="0"/>
              <a:t>Large positive retrospective pattern in recruitment: continues to decrease year-class strength as data added</a:t>
            </a:r>
            <a:endParaRPr lang="en-US" dirty="0" smtClean="0"/>
          </a:p>
        </p:txBody>
      </p:sp>
      <p:pic>
        <p:nvPicPr>
          <p:cNvPr id="7" name="Picture 6" descr="C:\AA - PH Stuff\2022 Assmnts\PCod\goa_pcod\2022\plots\other\yc_retr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39" y="931653"/>
            <a:ext cx="6159261" cy="3613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32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4857" y="604252"/>
            <a:ext cx="2028575" cy="58051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317927" y="-68817"/>
            <a:ext cx="682436" cy="2028575"/>
          </a:xfrm>
        </p:spPr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535850" y="1158804"/>
            <a:ext cx="5922209" cy="5183073"/>
          </a:xfrm>
        </p:spPr>
        <p:txBody>
          <a:bodyPr>
            <a:normAutofit/>
          </a:bodyPr>
          <a:lstStyle/>
          <a:p>
            <a:r>
              <a:rPr lang="en-US" dirty="0" smtClean="0"/>
              <a:t>Summary</a:t>
            </a:r>
          </a:p>
          <a:p>
            <a:pPr lvl="1"/>
            <a:r>
              <a:rPr lang="en-US" dirty="0" smtClean="0"/>
              <a:t>Model fitting bottom trawl, consistently expecting larger RPNs than what has been observed</a:t>
            </a:r>
          </a:p>
          <a:p>
            <a:pPr lvl="1"/>
            <a:r>
              <a:rPr lang="en-US" dirty="0" smtClean="0"/>
              <a:t>Fitting comp data relatively well, not fitting increase in Pot fleet mean length</a:t>
            </a:r>
          </a:p>
          <a:p>
            <a:pPr lvl="1"/>
            <a:r>
              <a:rPr lang="en-US" dirty="0" smtClean="0"/>
              <a:t>Estimating below average year-class strength since 2014</a:t>
            </a:r>
          </a:p>
          <a:p>
            <a:pPr lvl="1"/>
            <a:r>
              <a:rPr lang="en-US" dirty="0" smtClean="0"/>
              <a:t>Large retrospective pattern in estimated year-class strength, continues to decrease with each assessment</a:t>
            </a:r>
          </a:p>
          <a:p>
            <a:pPr lvl="1"/>
            <a:r>
              <a:rPr lang="en-US" dirty="0" smtClean="0"/>
              <a:t>Projecting spawning biomass to decrease through 2024, then increase (if average recruitment realized from 2022 on)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7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status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010653"/>
            <a:ext cx="3030461" cy="4973549"/>
          </a:xfrm>
        </p:spPr>
        <p:txBody>
          <a:bodyPr>
            <a:normAutofit/>
          </a:bodyPr>
          <a:lstStyle/>
          <a:p>
            <a:r>
              <a:rPr lang="en-US" dirty="0" smtClean="0"/>
              <a:t>Tier 3b: on the line</a:t>
            </a:r>
          </a:p>
          <a:p>
            <a:endParaRPr lang="en-US" dirty="0" smtClean="0"/>
          </a:p>
          <a:p>
            <a:r>
              <a:rPr lang="en-US" dirty="0" smtClean="0"/>
              <a:t>Moving down the ramp from 22 to 24</a:t>
            </a:r>
          </a:p>
          <a:p>
            <a:endParaRPr lang="en-US" dirty="0"/>
          </a:p>
          <a:p>
            <a:r>
              <a:rPr lang="en-US" dirty="0" smtClean="0"/>
              <a:t>Estimated to be above </a:t>
            </a:r>
            <a:r>
              <a:rPr lang="en-US" i="1" dirty="0" smtClean="0"/>
              <a:t>B</a:t>
            </a:r>
            <a:r>
              <a:rPr lang="en-US" i="1" baseline="-25000" dirty="0" smtClean="0"/>
              <a:t>20%</a:t>
            </a:r>
            <a:r>
              <a:rPr lang="en-US" i="1" dirty="0" smtClean="0"/>
              <a:t> </a:t>
            </a:r>
            <a:r>
              <a:rPr lang="en-US" dirty="0" smtClean="0"/>
              <a:t>(dashed red line), 2023 = </a:t>
            </a:r>
            <a:r>
              <a:rPr lang="en-US" i="1" dirty="0" smtClean="0"/>
              <a:t>B</a:t>
            </a:r>
            <a:r>
              <a:rPr lang="en-US" i="1" baseline="-25000" dirty="0" smtClean="0"/>
              <a:t>25.5%</a:t>
            </a:r>
            <a:endParaRPr lang="en-US" dirty="0"/>
          </a:p>
        </p:txBody>
      </p:sp>
      <p:pic>
        <p:nvPicPr>
          <p:cNvPr id="8" name="Picture 7" descr="C:\AA - PH Stuff\2022 Assmnts\PCod\goa_pcod\2022\plots\other\phase_plane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6" r="4585" b="2414"/>
          <a:stretch/>
        </p:blipFill>
        <p:spPr bwMode="auto">
          <a:xfrm>
            <a:off x="3479640" y="1500275"/>
            <a:ext cx="5193792" cy="441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731" y="850392"/>
            <a:ext cx="3683909" cy="6693408"/>
          </a:xfrm>
        </p:spPr>
        <p:txBody>
          <a:bodyPr>
            <a:normAutofit/>
          </a:bodyPr>
          <a:lstStyle/>
          <a:p>
            <a:r>
              <a:rPr lang="en-US" dirty="0" smtClean="0"/>
              <a:t>Assessment considerations:</a:t>
            </a:r>
          </a:p>
          <a:p>
            <a:pPr lvl="1"/>
            <a:r>
              <a:rPr lang="en-US" dirty="0" smtClean="0"/>
              <a:t>Positive residual pattern in Longline survey RPNs</a:t>
            </a:r>
          </a:p>
          <a:p>
            <a:pPr lvl="1"/>
            <a:r>
              <a:rPr lang="en-US" dirty="0" smtClean="0"/>
              <a:t>Below average recruitment estimated in last 7 years, and has undesirable retrospective pattern</a:t>
            </a:r>
          </a:p>
          <a:p>
            <a:pPr lvl="1"/>
            <a:r>
              <a:rPr lang="en-US" dirty="0" smtClean="0"/>
              <a:t>Projected average recruitment hasn’t been estimated since 2013 </a:t>
            </a:r>
          </a:p>
          <a:p>
            <a:pPr lvl="1"/>
            <a:r>
              <a:rPr lang="en-US" dirty="0" smtClean="0"/>
              <a:t>Mid- to long-term o</a:t>
            </a:r>
            <a:r>
              <a:rPr lang="en-US" dirty="0" smtClean="0"/>
              <a:t>utlook of stock sensitive to recruitment assumptions used in projections</a:t>
            </a:r>
          </a:p>
          <a:p>
            <a:pPr lvl="1"/>
            <a:r>
              <a:rPr lang="en-US" dirty="0" smtClean="0"/>
              <a:t>Due to these concerns: Level 2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913632" y="1874520"/>
            <a:ext cx="5230368" cy="4763757"/>
            <a:chOff x="4430992" y="1764792"/>
            <a:chExt cx="4622414" cy="43614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" t="42184" r="10916" b="7460"/>
            <a:stretch/>
          </p:blipFill>
          <p:spPr>
            <a:xfrm>
              <a:off x="4561305" y="1764792"/>
              <a:ext cx="3986785" cy="124358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3" t="34326" r="10999"/>
            <a:stretch/>
          </p:blipFill>
          <p:spPr>
            <a:xfrm>
              <a:off x="4547228" y="4489704"/>
              <a:ext cx="4000862" cy="163650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83" b="7313"/>
            <a:stretch/>
          </p:blipFill>
          <p:spPr>
            <a:xfrm>
              <a:off x="4430992" y="3008376"/>
              <a:ext cx="4622414" cy="1481328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811" y="1881156"/>
            <a:ext cx="1119294" cy="393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1977  on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811" y="3239459"/>
            <a:ext cx="1119294" cy="393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2010  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811" y="6012509"/>
            <a:ext cx="1119294" cy="393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2014 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7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731" y="1635070"/>
            <a:ext cx="3683909" cy="4930322"/>
          </a:xfrm>
        </p:spPr>
        <p:txBody>
          <a:bodyPr>
            <a:normAutofit/>
          </a:bodyPr>
          <a:lstStyle/>
          <a:p>
            <a:r>
              <a:rPr lang="en-US" dirty="0" smtClean="0"/>
              <a:t>Pop </a:t>
            </a:r>
            <a:r>
              <a:rPr lang="en-US" dirty="0" err="1" smtClean="0"/>
              <a:t>dy</a:t>
            </a:r>
            <a:r>
              <a:rPr lang="en-US" dirty="0" smtClean="0"/>
              <a:t> considerations:</a:t>
            </a:r>
          </a:p>
          <a:p>
            <a:pPr lvl="1"/>
            <a:r>
              <a:rPr lang="en-US" dirty="0" smtClean="0"/>
              <a:t>Persistently low spawning biomass</a:t>
            </a:r>
          </a:p>
          <a:p>
            <a:pPr lvl="1"/>
            <a:r>
              <a:rPr lang="en-US" dirty="0" smtClean="0"/>
              <a:t>Persistently low recruitment</a:t>
            </a:r>
          </a:p>
          <a:p>
            <a:pPr lvl="1"/>
            <a:r>
              <a:rPr lang="en-US" dirty="0" smtClean="0"/>
              <a:t>Level 2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276" y="1500274"/>
            <a:ext cx="3683909" cy="4930322"/>
          </a:xfrm>
        </p:spPr>
        <p:txBody>
          <a:bodyPr>
            <a:normAutofit/>
          </a:bodyPr>
          <a:lstStyle/>
          <a:p>
            <a:r>
              <a:rPr lang="en-US" dirty="0" smtClean="0"/>
              <a:t>Environmental/ecosystem considerations:</a:t>
            </a:r>
          </a:p>
          <a:p>
            <a:pPr lvl="1"/>
            <a:r>
              <a:rPr lang="en-US" dirty="0" smtClean="0"/>
              <a:t>Conditions have improved compared to recent past</a:t>
            </a:r>
          </a:p>
          <a:p>
            <a:pPr lvl="1"/>
            <a:r>
              <a:rPr lang="en-US" dirty="0" smtClean="0"/>
              <a:t>Level 1</a:t>
            </a:r>
          </a:p>
          <a:p>
            <a:endParaRPr lang="en-US" dirty="0"/>
          </a:p>
          <a:p>
            <a:r>
              <a:rPr lang="en-US" dirty="0" smtClean="0"/>
              <a:t>Fishery performance:</a:t>
            </a:r>
          </a:p>
          <a:p>
            <a:pPr lvl="1"/>
            <a:r>
              <a:rPr lang="en-US" dirty="0" smtClean="0"/>
              <a:t>No consistent trend to inform</a:t>
            </a:r>
          </a:p>
          <a:p>
            <a:pPr lvl="1"/>
            <a:r>
              <a:rPr lang="en-US" dirty="0" smtClean="0"/>
              <a:t>Will look at spatial constriction of catch</a:t>
            </a:r>
          </a:p>
          <a:p>
            <a:pPr lvl="1"/>
            <a:r>
              <a:rPr lang="en-US" dirty="0" smtClean="0"/>
              <a:t>Level 1</a:t>
            </a:r>
          </a:p>
          <a:p>
            <a:pPr lvl="1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57458" y="1809847"/>
            <a:ext cx="1586654" cy="4580768"/>
            <a:chOff x="3557458" y="1809847"/>
            <a:chExt cx="1586654" cy="4580768"/>
          </a:xfrm>
        </p:grpSpPr>
        <p:pic>
          <p:nvPicPr>
            <p:cNvPr id="15" name="Picture 14" descr="C:\AA - PH Stuff\2022 Assmnts\PCod\goa_pcod\plots\other\SSB_Rec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62" r="20364"/>
            <a:stretch/>
          </p:blipFill>
          <p:spPr bwMode="auto">
            <a:xfrm>
              <a:off x="3946248" y="1809847"/>
              <a:ext cx="1069848" cy="4580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C:\AA - PH Stuff\2022 Assmnts\PCod\goa_pcod\plots\other\SSB_Rec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451"/>
            <a:stretch/>
          </p:blipFill>
          <p:spPr bwMode="auto">
            <a:xfrm>
              <a:off x="3557458" y="1809847"/>
              <a:ext cx="388790" cy="4580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 descr="C:\AA - PH Stuff\2022 Assmnts\PCod\goa_pcod\plots\other\SSB_Rec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50" r="164"/>
            <a:stretch/>
          </p:blipFill>
          <p:spPr bwMode="auto">
            <a:xfrm>
              <a:off x="5016096" y="1809847"/>
              <a:ext cx="128016" cy="458076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82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8143" y="1905322"/>
            <a:ext cx="3389332" cy="131084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Increased since 2021</a:t>
            </a:r>
          </a:p>
          <a:p>
            <a:r>
              <a:rPr lang="en-US" dirty="0" smtClean="0"/>
              <a:t>Pot majority &gt; </a:t>
            </a:r>
            <a:r>
              <a:rPr lang="en-US" dirty="0" err="1" smtClean="0"/>
              <a:t>Twl</a:t>
            </a:r>
            <a:r>
              <a:rPr lang="en-US" dirty="0" smtClean="0"/>
              <a:t> &gt; LL</a:t>
            </a:r>
          </a:p>
          <a:p>
            <a:r>
              <a:rPr lang="en-US" dirty="0" smtClean="0"/>
              <a:t>CG greatest increase, WG only </a:t>
            </a:r>
            <a:r>
              <a:rPr lang="en-US" dirty="0" err="1" smtClean="0"/>
              <a:t>Twl</a:t>
            </a:r>
            <a:r>
              <a:rPr lang="en-US" dirty="0" smtClean="0"/>
              <a:t> greater than previous years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- Catch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C:\AA - PH Stuff\2022 Assmnts\PCod\goa_pcod\plots\r4ss\catch2 landings stacked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7"/>
          <a:stretch/>
        </p:blipFill>
        <p:spPr bwMode="auto">
          <a:xfrm>
            <a:off x="4258700" y="1725269"/>
            <a:ext cx="4088543" cy="21035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:\AA - PH Stuff\2022 Assmnts\PCod\goa_pcod\plots\nonSS\cummC_WG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27" y="3584901"/>
            <a:ext cx="3850105" cy="2191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AA - PH Stuff\2022 Assmnts\PCod\goa_pcod\plots\nonSS\cummC_CG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27" y="3584902"/>
            <a:ext cx="4153736" cy="2191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18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731" y="1635070"/>
            <a:ext cx="8621669" cy="4930322"/>
          </a:xfrm>
        </p:spPr>
        <p:txBody>
          <a:bodyPr>
            <a:normAutofit/>
          </a:bodyPr>
          <a:lstStyle/>
          <a:p>
            <a:r>
              <a:rPr lang="en-US" dirty="0" smtClean="0"/>
              <a:t>Overall:</a:t>
            </a:r>
          </a:p>
          <a:p>
            <a:pPr lvl="1"/>
            <a:r>
              <a:rPr lang="en-US" dirty="0" smtClean="0"/>
              <a:t>No recommendations to reduce from </a:t>
            </a:r>
            <a:r>
              <a:rPr lang="en-US" dirty="0" err="1" smtClean="0"/>
              <a:t>maxABC</a:t>
            </a:r>
            <a:endParaRPr lang="en-US" dirty="0" smtClean="0"/>
          </a:p>
          <a:p>
            <a:pPr lvl="1"/>
            <a:r>
              <a:rPr lang="en-US" dirty="0" smtClean="0"/>
              <a:t>But, will continue to monitor assessment and population dynamics considerations</a:t>
            </a:r>
          </a:p>
          <a:p>
            <a:pPr lvl="1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948" y="2046550"/>
            <a:ext cx="7579234" cy="118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39" y="1417053"/>
            <a:ext cx="8621669" cy="1355018"/>
          </a:xfrm>
        </p:spPr>
        <p:txBody>
          <a:bodyPr>
            <a:normAutofit/>
          </a:bodyPr>
          <a:lstStyle/>
          <a:p>
            <a:r>
              <a:rPr lang="en-US" dirty="0" smtClean="0"/>
              <a:t>Recommend Model 19.1a for 2023</a:t>
            </a:r>
          </a:p>
          <a:p>
            <a:r>
              <a:rPr lang="en-US" dirty="0" smtClean="0"/>
              <a:t>24% reduction in 2023 ABC compared to 2022</a:t>
            </a:r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290" y="2372264"/>
            <a:ext cx="6204030" cy="44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31" y="5354089"/>
            <a:ext cx="8621669" cy="1355018"/>
          </a:xfrm>
        </p:spPr>
        <p:txBody>
          <a:bodyPr>
            <a:normAutofit/>
          </a:bodyPr>
          <a:lstStyle/>
          <a:p>
            <a:r>
              <a:rPr lang="en-US" dirty="0" smtClean="0"/>
              <a:t>No new data, no change to apportionment</a:t>
            </a:r>
          </a:p>
          <a:p>
            <a:r>
              <a:rPr lang="en-US" dirty="0" smtClean="0"/>
              <a:t>Potentially will look at 2-survey REMA model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335" y="1623377"/>
            <a:ext cx="5625296" cy="72461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251" y="2554320"/>
            <a:ext cx="6682105" cy="30175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83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88" y="161991"/>
            <a:ext cx="4151667" cy="27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7CC5C-F7DD-4A71-9EF6-384815637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1427081"/>
            <a:ext cx="7989752" cy="1504844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192" y="3085765"/>
            <a:ext cx="8231271" cy="329899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2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9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4212" y="1273241"/>
            <a:ext cx="2333181" cy="205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9886" y="185925"/>
            <a:ext cx="2620916" cy="280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7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7514724" cy="824235"/>
          </a:xfrm>
        </p:spPr>
        <p:txBody>
          <a:bodyPr/>
          <a:lstStyle/>
          <a:p>
            <a:r>
              <a:rPr lang="en-US" dirty="0" smtClean="0"/>
              <a:t>Recent catch constricting to core areas compared to historical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distribution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1" y="2276784"/>
            <a:ext cx="3711508" cy="358833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793" r="16862" b="3937"/>
          <a:stretch/>
        </p:blipFill>
        <p:spPr>
          <a:xfrm>
            <a:off x="4727074" y="2337805"/>
            <a:ext cx="3500814" cy="344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7514724" cy="1316193"/>
          </a:xfrm>
        </p:spPr>
        <p:txBody>
          <a:bodyPr/>
          <a:lstStyle/>
          <a:p>
            <a:r>
              <a:rPr lang="en-US" dirty="0" smtClean="0"/>
              <a:t>Noticed 1997 – 2002 state catch reported in SAFE table, but not in model time series (11 – 22% of total catch)…</a:t>
            </a:r>
          </a:p>
          <a:p>
            <a:r>
              <a:rPr lang="en-US" dirty="0" smtClean="0"/>
              <a:t>Has to do with data tables/sources we’re pulling from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state catch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365" y="2945660"/>
            <a:ext cx="5909235" cy="27922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54864" y="4529410"/>
            <a:ext cx="1519342" cy="8128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638589"/>
            <a:ext cx="4870585" cy="2096908"/>
          </a:xfrm>
        </p:spPr>
        <p:txBody>
          <a:bodyPr>
            <a:normAutofit/>
          </a:bodyPr>
          <a:lstStyle/>
          <a:p>
            <a:r>
              <a:rPr lang="en-US" dirty="0" smtClean="0"/>
              <a:t>Appendix 2.2 of SAFE shows changes to model when including 1997 – 2002 state catch</a:t>
            </a:r>
          </a:p>
          <a:p>
            <a:r>
              <a:rPr lang="en-US" dirty="0" smtClean="0"/>
              <a:t>In this and future assessments this catch will be included, change name from Model 19.1 to Model 19.1a to note this addition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state catch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C:\AA - PH Stuff\2022 Assmnts\PCod\goa_pcod\plots\comp_apndx\compare8_Fvalue_uncertainty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93" y="3835027"/>
            <a:ext cx="2728996" cy="211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389" y="2091177"/>
            <a:ext cx="2858303" cy="38606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34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:\AA - PH Stuff\2022 Assmnts\PCod\goa_pcod\plots\r4ss\comp_lendat_data_weighting_TA1.8_FshPot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"/>
          <a:stretch/>
        </p:blipFill>
        <p:spPr bwMode="auto">
          <a:xfrm>
            <a:off x="6196709" y="3325655"/>
            <a:ext cx="2861734" cy="25456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C:\AA - PH Stuff\2022 Assmnts\PCod\goa_pcod\plots\r4ss\comp_lendat_data_weighting_TA1.8_FshTrawl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"/>
          <a:stretch/>
        </p:blipFill>
        <p:spPr bwMode="auto">
          <a:xfrm>
            <a:off x="3178208" y="3325655"/>
            <a:ext cx="2975311" cy="25456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179" y="1523260"/>
            <a:ext cx="8224253" cy="2096908"/>
          </a:xfrm>
        </p:spPr>
        <p:txBody>
          <a:bodyPr>
            <a:normAutofit/>
          </a:bodyPr>
          <a:lstStyle/>
          <a:p>
            <a:r>
              <a:rPr lang="en-US" dirty="0" smtClean="0"/>
              <a:t>In general, mean length increasing in fishery</a:t>
            </a:r>
          </a:p>
          <a:p>
            <a:r>
              <a:rPr lang="en-US" dirty="0" smtClean="0"/>
              <a:t>Significantly larger mean length resulted in Pot fishery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comps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C:\AA - PH Stuff\2022 Assmnts\PCod\goa_pcod\plots\r4ss\comp_lendat_data_weighting_TA1.8_FshLL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/>
          <a:stretch/>
        </p:blipFill>
        <p:spPr bwMode="auto">
          <a:xfrm>
            <a:off x="325919" y="3325655"/>
            <a:ext cx="2821238" cy="25456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0912" y="3336530"/>
            <a:ext cx="1051302" cy="3214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Longline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5980" y="3349481"/>
            <a:ext cx="1051302" cy="3214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Trawl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41147" y="3325655"/>
            <a:ext cx="1051302" cy="3214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Pot</a:t>
            </a:r>
          </a:p>
        </p:txBody>
      </p:sp>
    </p:spTree>
    <p:extLst>
      <p:ext uri="{BB962C8B-B14F-4D97-AF65-F5344CB8AC3E}">
        <p14:creationId xmlns:p14="http://schemas.microsoft.com/office/powerpoint/2010/main" val="22537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12384</TotalTime>
  <Words>1007</Words>
  <Application>Microsoft Office PowerPoint</Application>
  <PresentationFormat>On-screen Show (4:3)</PresentationFormat>
  <Paragraphs>185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Gill Sans MT</vt:lpstr>
      <vt:lpstr>Times New Roman</vt:lpstr>
      <vt:lpstr>Wingdings 2</vt:lpstr>
      <vt:lpstr>Dividend</vt:lpstr>
      <vt:lpstr>Goa pacific cod</vt:lpstr>
      <vt:lpstr>Stock overview</vt:lpstr>
      <vt:lpstr>Outline</vt:lpstr>
      <vt:lpstr>Data</vt:lpstr>
      <vt:lpstr>Data - Catch</vt:lpstr>
      <vt:lpstr>Data – Catch distribution</vt:lpstr>
      <vt:lpstr>Data – state catch</vt:lpstr>
      <vt:lpstr>Data – state catch</vt:lpstr>
      <vt:lpstr>Data – catch comps</vt:lpstr>
      <vt:lpstr>Data – catch comps</vt:lpstr>
      <vt:lpstr>Data – catch condition</vt:lpstr>
      <vt:lpstr>Data – unintentional catch</vt:lpstr>
      <vt:lpstr>Surveys – Fitted</vt:lpstr>
      <vt:lpstr>Surveys – Fitted </vt:lpstr>
      <vt:lpstr>Surveys – Env data</vt:lpstr>
      <vt:lpstr>Surveys – Env data</vt:lpstr>
      <vt:lpstr>Surveys – monitored</vt:lpstr>
      <vt:lpstr>Surveys – monitored</vt:lpstr>
      <vt:lpstr>Surveys – monitored</vt:lpstr>
      <vt:lpstr>Surveys – monitored</vt:lpstr>
      <vt:lpstr>data</vt:lpstr>
      <vt:lpstr>results</vt:lpstr>
      <vt:lpstr>Results: data fits</vt:lpstr>
      <vt:lpstr>Results: data 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parameter estimates</vt:lpstr>
      <vt:lpstr>Results: parameter estimates</vt:lpstr>
      <vt:lpstr>Results: time series</vt:lpstr>
      <vt:lpstr>Results: retrospectives</vt:lpstr>
      <vt:lpstr>Results: retrospectives</vt:lpstr>
      <vt:lpstr>results</vt:lpstr>
      <vt:lpstr>Stock status</vt:lpstr>
      <vt:lpstr>Risk table</vt:lpstr>
      <vt:lpstr>Risk table</vt:lpstr>
      <vt:lpstr>Risk table</vt:lpstr>
      <vt:lpstr>recommendations</vt:lpstr>
      <vt:lpstr>apportionment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LaBelle</dc:creator>
  <cp:lastModifiedBy>Pete.Hulson</cp:lastModifiedBy>
  <cp:revision>77</cp:revision>
  <dcterms:created xsi:type="dcterms:W3CDTF">2020-09-17T00:42:38Z</dcterms:created>
  <dcterms:modified xsi:type="dcterms:W3CDTF">2022-11-15T00:26:54Z</dcterms:modified>
</cp:coreProperties>
</file>